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61" r:id="rId5"/>
    <p:sldId id="263" r:id="rId6"/>
    <p:sldId id="264" r:id="rId7"/>
    <p:sldId id="265" r:id="rId8"/>
    <p:sldId id="266" r:id="rId9"/>
    <p:sldId id="26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" initials="KT" lastIdx="1" clrIdx="0">
    <p:extLst>
      <p:ext uri="{19B8F6BF-5375-455C-9EA6-DF929625EA0E}">
        <p15:presenceInfo xmlns:p15="http://schemas.microsoft.com/office/powerpoint/2012/main" userId="Kung" providerId="None"/>
      </p:ext>
    </p:extLst>
  </p:cmAuthor>
  <p:cmAuthor id="2" name="Matthew Avery" initials="MA" lastIdx="5" clrIdx="1">
    <p:extLst>
      <p:ext uri="{19B8F6BF-5375-455C-9EA6-DF929625EA0E}">
        <p15:presenceInfo xmlns:p15="http://schemas.microsoft.com/office/powerpoint/2012/main" userId="S::MAvery@fhi360.org::79926e1f-9a28-4abd-94ed-d582eec806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22A"/>
    <a:srgbClr val="E88067"/>
    <a:srgbClr val="D81C4A"/>
    <a:srgbClr val="DDB043"/>
    <a:srgbClr val="F8CD89"/>
    <a:srgbClr val="03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4B31-6848-4619-8D3E-F7F5FEAC4F7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37E-308C-4F34-A6A1-F4DEB21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kages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197049" cy="3071950"/>
          </a:xfrm>
        </p:spPr>
        <p:txBody>
          <a:bodyPr anchor="b">
            <a:norm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65813"/>
            <a:ext cx="6197049" cy="491986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" y="319232"/>
            <a:ext cx="2106623" cy="641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2" y="245504"/>
            <a:ext cx="1083347" cy="684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9" y="296755"/>
            <a:ext cx="1665967" cy="633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22" y="368374"/>
            <a:ext cx="1052261" cy="44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9" y="373103"/>
            <a:ext cx="2399670" cy="4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vention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070" y="2122003"/>
            <a:ext cx="5976730" cy="175922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070" y="4189342"/>
            <a:ext cx="5976730" cy="10684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1" y="203028"/>
            <a:ext cx="4096579" cy="8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age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96171"/>
            <a:ext cx="3581400" cy="55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84459"/>
            <a:ext cx="10515600" cy="4292504"/>
          </a:xfrm>
          <a:noFill/>
        </p:spPr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7002" y="1319918"/>
            <a:ext cx="761198" cy="4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7002" y="1319918"/>
            <a:ext cx="761198" cy="4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nkages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459"/>
            <a:ext cx="10515600" cy="429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BCE-5FD6-48C7-9096-56205E24449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833567" cy="2468562"/>
          </a:xfrm>
        </p:spPr>
        <p:txBody>
          <a:bodyPr>
            <a:normAutofit/>
          </a:bodyPr>
          <a:lstStyle/>
          <a:p>
            <a:pPr algn="thaiDist"/>
            <a:r>
              <a:rPr lang="en-US" sz="2400" dirty="0">
                <a:latin typeface="Century Gothic" panose="020B0502020202020204" pitchFamily="34" charset="0"/>
              </a:rPr>
              <a:t>Transgender-Led Social Media Interventions Effectively Identify Transgender </a:t>
            </a:r>
            <a:r>
              <a:rPr lang="en-US" sz="2400" dirty="0" smtClean="0">
                <a:latin typeface="Century Gothic" panose="020B0502020202020204" pitchFamily="34" charset="0"/>
              </a:rPr>
              <a:t>Women at </a:t>
            </a:r>
            <a:r>
              <a:rPr lang="en-US" sz="2400" dirty="0">
                <a:latin typeface="Century Gothic" panose="020B0502020202020204" pitchFamily="34" charset="0"/>
              </a:rPr>
              <a:t>Substantial Risk of HIV Acquisition and Successfully Link to HIV Prevention, Care, and Treatment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184788"/>
            <a:ext cx="6833568" cy="129603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dirty="0">
                <a:solidFill>
                  <a:srgbClr val="4A515B"/>
                </a:solidFill>
                <a:latin typeface="Century Gothic" panose="020B0502020202020204" pitchFamily="34" charset="0"/>
              </a:rPr>
              <a:t>Rena Janamnuaysook</a:t>
            </a:r>
          </a:p>
          <a:p>
            <a:pPr lvl="0"/>
            <a:r>
              <a:rPr lang="en-US" sz="8000" dirty="0">
                <a:solidFill>
                  <a:srgbClr val="4A515B"/>
                </a:solidFill>
                <a:latin typeface="Century Gothic" panose="020B0502020202020204" pitchFamily="34" charset="0"/>
              </a:rPr>
              <a:t>PREVENTION  | Thai Red Cross AIDS Research Centre</a:t>
            </a:r>
          </a:p>
          <a:p>
            <a:pPr lvl="0"/>
            <a:r>
              <a:rPr lang="en-US" sz="8000" dirty="0">
                <a:solidFill>
                  <a:srgbClr val="4A515B"/>
                </a:solidFill>
                <a:latin typeface="Century Gothic" panose="020B0502020202020204" pitchFamily="34" charset="0"/>
              </a:rPr>
              <a:t>USAID LINKAGES Program, Thailand</a:t>
            </a:r>
          </a:p>
          <a:p>
            <a:pPr lvl="0"/>
            <a:r>
              <a:rPr lang="en-US" sz="8000" dirty="0">
                <a:solidFill>
                  <a:srgbClr val="4A515B"/>
                </a:solidFill>
                <a:latin typeface="Century Gothic" panose="020B0502020202020204" pitchFamily="34" charset="0"/>
              </a:rPr>
              <a:t>July 24,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Disclosure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No </a:t>
            </a:r>
            <a:r>
              <a:rPr lang="en-US" dirty="0" smtClean="0">
                <a:latin typeface="Century Gothic" panose="020B0502020202020204" pitchFamily="34" charset="0"/>
              </a:rPr>
              <a:t>conflicts </a:t>
            </a:r>
            <a:r>
              <a:rPr lang="en-US" dirty="0">
                <a:latin typeface="Century Gothic" panose="020B0502020202020204" pitchFamily="34" charset="0"/>
              </a:rPr>
              <a:t>of interest</a:t>
            </a:r>
          </a:p>
        </p:txBody>
      </p:sp>
    </p:spTree>
    <p:extLst>
      <p:ext uri="{BB962C8B-B14F-4D97-AF65-F5344CB8AC3E}">
        <p14:creationId xmlns:p14="http://schemas.microsoft.com/office/powerpoint/2010/main" val="332411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5736"/>
            <a:ext cx="10515600" cy="95479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44405" y="1436833"/>
            <a:ext cx="3954803" cy="4706194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Stigma, discrimination, and unavailability</a:t>
            </a:r>
            <a:r>
              <a:rPr lang="en-US" sz="1800" dirty="0">
                <a:latin typeface="Century Gothic" panose="020B0502020202020204" pitchFamily="34" charset="0"/>
              </a:rPr>
              <a:t> of trans-specific and trans-friendly services limit trans uptake of HIV services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In choosing a service provider, transgender people seek health information online and </a:t>
            </a:r>
            <a:r>
              <a:rPr lang="en-US" sz="1800" b="1" dirty="0">
                <a:latin typeface="Century Gothic" panose="020B0502020202020204" pitchFamily="34" charset="0"/>
              </a:rPr>
              <a:t>rely on experiences from trans social influencers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 Tangerine Clinic uses </a:t>
            </a:r>
            <a:r>
              <a:rPr lang="en-US" sz="1800" b="1" dirty="0">
                <a:latin typeface="Century Gothic" panose="020B0502020202020204" pitchFamily="34" charset="0"/>
              </a:rPr>
              <a:t>trans-led, targeted social media </a:t>
            </a:r>
            <a:r>
              <a:rPr lang="en-US" sz="1800" dirty="0">
                <a:latin typeface="Century Gothic" panose="020B0502020202020204" pitchFamily="34" charset="0"/>
              </a:rPr>
              <a:t>interventions to facilitate uptake of HIV services through integrated, gender-affirming hormone treatment services for transgender women (TGW) in </a:t>
            </a:r>
            <a:r>
              <a:rPr lang="en-US" sz="1800" dirty="0" smtClean="0">
                <a:latin typeface="Century Gothic" panose="020B0502020202020204" pitchFamily="34" charset="0"/>
              </a:rPr>
              <a:t>Bangkok, Thailand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DB4B3-7A3A-4E58-BBF4-AD5F1136E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46" y="1465824"/>
            <a:ext cx="1704987" cy="475951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4E529B1-9628-4AF1-8360-F77618339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8430" r="6866" b="6157"/>
          <a:stretch/>
        </p:blipFill>
        <p:spPr>
          <a:xfrm>
            <a:off x="2737411" y="1441230"/>
            <a:ext cx="5185529" cy="47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851"/>
            <a:ext cx="10515600" cy="715529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958" y="1191491"/>
            <a:ext cx="4543064" cy="50582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latin typeface="Century Gothic" panose="020B0502020202020204" pitchFamily="34" charset="0"/>
              </a:rPr>
              <a:t>Beginning </a:t>
            </a:r>
            <a:r>
              <a:rPr lang="en-US" sz="2600" dirty="0">
                <a:latin typeface="Century Gothic" panose="020B0502020202020204" pitchFamily="34" charset="0"/>
              </a:rPr>
              <a:t>in August 2017, </a:t>
            </a:r>
            <a:r>
              <a:rPr lang="en-US" sz="2600" dirty="0" smtClean="0">
                <a:latin typeface="Century Gothic" panose="020B0502020202020204" pitchFamily="34" charset="0"/>
              </a:rPr>
              <a:t>trans </a:t>
            </a:r>
            <a:r>
              <a:rPr lang="en-US" sz="2600" dirty="0">
                <a:latin typeface="Century Gothic" panose="020B0502020202020204" pitchFamily="34" charset="0"/>
              </a:rPr>
              <a:t>social media influencers conducted Tangerine Facebook Live Sessions as the primary online demand-generation platform to link </a:t>
            </a:r>
            <a:r>
              <a:rPr lang="en-US" sz="2600" b="1" dirty="0">
                <a:latin typeface="Century Gothic" panose="020B0502020202020204" pitchFamily="34" charset="0"/>
              </a:rPr>
              <a:t>online networking to offline </a:t>
            </a:r>
            <a:r>
              <a:rPr lang="en-US" sz="2600" b="1" dirty="0" smtClean="0">
                <a:latin typeface="Century Gothic" panose="020B0502020202020204" pitchFamily="34" charset="0"/>
              </a:rPr>
              <a:t>health </a:t>
            </a:r>
            <a:r>
              <a:rPr lang="en-US" sz="2600" b="1" dirty="0">
                <a:latin typeface="Century Gothic" panose="020B0502020202020204" pitchFamily="34" charset="0"/>
              </a:rPr>
              <a:t>service delivery</a:t>
            </a:r>
            <a:r>
              <a:rPr lang="en-US" sz="26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Characteristics of TGW who were reached through social media and who subsequently accessed HIV </a:t>
            </a:r>
            <a:r>
              <a:rPr lang="en-US" sz="2600" dirty="0" smtClean="0">
                <a:latin typeface="Century Gothic" panose="020B0502020202020204" pitchFamily="34" charset="0"/>
              </a:rPr>
              <a:t>and </a:t>
            </a:r>
            <a:r>
              <a:rPr lang="en-US" sz="2600" dirty="0">
                <a:latin typeface="Century Gothic" panose="020B0502020202020204" pitchFamily="34" charset="0"/>
              </a:rPr>
              <a:t>health services at </a:t>
            </a:r>
            <a:r>
              <a:rPr lang="en-US" sz="2600" dirty="0" smtClean="0">
                <a:latin typeface="Century Gothic" panose="020B0502020202020204" pitchFamily="34" charset="0"/>
              </a:rPr>
              <a:t>Tangerine Clinic </a:t>
            </a:r>
            <a:r>
              <a:rPr lang="en-US" sz="2600" dirty="0">
                <a:latin typeface="Century Gothic" panose="020B0502020202020204" pitchFamily="34" charset="0"/>
              </a:rPr>
              <a:t>were recorded.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D03B48E-4C8B-4616-B7C1-A1E81C8B0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499"/>
            <a:ext cx="7255397" cy="478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05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01"/>
            <a:ext cx="10562863" cy="95479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Friends of Tangerine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0359" r="5144" b="10297"/>
          <a:stretch/>
        </p:blipFill>
        <p:spPr>
          <a:xfrm>
            <a:off x="1001210" y="1319918"/>
            <a:ext cx="10399853" cy="5171014"/>
          </a:xfrm>
        </p:spPr>
      </p:pic>
    </p:spTree>
    <p:extLst>
      <p:ext uri="{BB962C8B-B14F-4D97-AF65-F5344CB8AC3E}">
        <p14:creationId xmlns:p14="http://schemas.microsoft.com/office/powerpoint/2010/main" val="157692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845"/>
            <a:ext cx="10515600" cy="954792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Century Gothic" panose="020B0502020202020204" pitchFamily="34" charset="0"/>
              </a:rPr>
              <a:t>Figure 1: </a:t>
            </a:r>
            <a:r>
              <a:rPr lang="en-US" sz="2800" dirty="0">
                <a:latin typeface="Century Gothic" panose="020B0502020202020204" pitchFamily="34" charset="0"/>
              </a:rPr>
              <a:t>HIV cascade performance among transgender women clients recruited by </a:t>
            </a:r>
            <a:r>
              <a:rPr lang="en-US" sz="2800" dirty="0" smtClean="0">
                <a:latin typeface="Century Gothic" panose="020B0502020202020204" pitchFamily="34" charset="0"/>
              </a:rPr>
              <a:t>trans </a:t>
            </a:r>
            <a:r>
              <a:rPr lang="en-US" sz="2800" dirty="0">
                <a:latin typeface="Century Gothic" panose="020B0502020202020204" pitchFamily="34" charset="0"/>
              </a:rPr>
              <a:t>social media influencers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/>
        </p:blipFill>
        <p:spPr>
          <a:xfrm>
            <a:off x="1107311" y="1420169"/>
            <a:ext cx="10058400" cy="49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37" y="598171"/>
            <a:ext cx="6260644" cy="5578792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5197033" cy="642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26" y="347764"/>
            <a:ext cx="3502306" cy="5190722"/>
          </a:xfrm>
        </p:spPr>
        <p:txBody>
          <a:bodyPr anchor="t" anchorCtr="0"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Figure 2: </a:t>
            </a:r>
            <a:r>
              <a:rPr lang="en-US" sz="2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Characteristics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of transgender women clients who were reached through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trans-social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media interventions</a:t>
            </a:r>
          </a:p>
        </p:txBody>
      </p:sp>
    </p:spTree>
    <p:extLst>
      <p:ext uri="{BB962C8B-B14F-4D97-AF65-F5344CB8AC3E}">
        <p14:creationId xmlns:p14="http://schemas.microsoft.com/office/powerpoint/2010/main" val="975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59"/>
            <a:ext cx="10515600" cy="95479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422" y="1386628"/>
            <a:ext cx="4172673" cy="51415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Century Gothic" panose="020B0502020202020204" pitchFamily="34" charset="0"/>
              </a:rPr>
              <a:t>Trans-led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social media interventions </a:t>
            </a:r>
            <a:r>
              <a:rPr lang="en-US" b="1" dirty="0">
                <a:latin typeface="Century Gothic" panose="020B0502020202020204" pitchFamily="34" charset="0"/>
              </a:rPr>
              <a:t>reached</a:t>
            </a:r>
            <a:r>
              <a:rPr lang="en-US" dirty="0">
                <a:latin typeface="Century Gothic" panose="020B0502020202020204" pitchFamily="34" charset="0"/>
              </a:rPr>
              <a:t> vulnerable </a:t>
            </a:r>
            <a:r>
              <a:rPr lang="en-US" dirty="0" smtClean="0">
                <a:latin typeface="Century Gothic" panose="020B0502020202020204" pitchFamily="34" charset="0"/>
              </a:rPr>
              <a:t>TGW, </a:t>
            </a:r>
            <a:r>
              <a:rPr lang="en-US" b="1" dirty="0">
                <a:latin typeface="Century Gothic" panose="020B0502020202020204" pitchFamily="34" charset="0"/>
              </a:rPr>
              <a:t>identified</a:t>
            </a:r>
            <a:r>
              <a:rPr lang="en-US" dirty="0">
                <a:latin typeface="Century Gothic" panose="020B0502020202020204" pitchFamily="34" charset="0"/>
              </a:rPr>
              <a:t> those TGW at substantial risk of HIV acquisition, and facilitated </a:t>
            </a:r>
            <a:r>
              <a:rPr lang="en-US" b="1" dirty="0">
                <a:latin typeface="Century Gothic" panose="020B0502020202020204" pitchFamily="34" charset="0"/>
              </a:rPr>
              <a:t>linkages to HIV testing and treatment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As </a:t>
            </a:r>
            <a:r>
              <a:rPr lang="en-US" b="1" dirty="0">
                <a:latin typeface="Century Gothic" panose="020B0502020202020204" pitchFamily="34" charset="0"/>
              </a:rPr>
              <a:t>GAHT</a:t>
            </a:r>
            <a:r>
              <a:rPr lang="en-US" dirty="0">
                <a:latin typeface="Century Gothic" panose="020B0502020202020204" pitchFamily="34" charset="0"/>
              </a:rPr>
              <a:t> services were the primary </a:t>
            </a:r>
            <a:r>
              <a:rPr lang="en-US" b="1" dirty="0">
                <a:latin typeface="Century Gothic" panose="020B0502020202020204" pitchFamily="34" charset="0"/>
              </a:rPr>
              <a:t>entry point</a:t>
            </a:r>
            <a:r>
              <a:rPr lang="en-US" dirty="0">
                <a:latin typeface="Century Gothic" panose="020B0502020202020204" pitchFamily="34" charset="0"/>
              </a:rPr>
              <a:t> into care for most TGW reached online, addressing specific </a:t>
            </a:r>
            <a:r>
              <a:rPr lang="en-US" dirty="0" smtClean="0">
                <a:latin typeface="Century Gothic" panose="020B0502020202020204" pitchFamily="34" charset="0"/>
              </a:rPr>
              <a:t>trans </a:t>
            </a:r>
            <a:r>
              <a:rPr lang="en-US" dirty="0">
                <a:latin typeface="Century Gothic" panose="020B0502020202020204" pitchFamily="34" charset="0"/>
              </a:rPr>
              <a:t>health needs through </a:t>
            </a:r>
            <a:r>
              <a:rPr lang="en-US" dirty="0" smtClean="0">
                <a:latin typeface="Century Gothic" panose="020B0502020202020204" pitchFamily="34" charset="0"/>
              </a:rPr>
              <a:t>virtual engagement </a:t>
            </a:r>
            <a:r>
              <a:rPr lang="en-US" b="1" dirty="0">
                <a:latin typeface="Century Gothic" panose="020B0502020202020204" pitchFamily="34" charset="0"/>
              </a:rPr>
              <a:t>should be brought to scale</a:t>
            </a:r>
            <a:r>
              <a:rPr lang="en-US" dirty="0">
                <a:latin typeface="Century Gothic" panose="020B0502020202020204" pitchFamily="34" charset="0"/>
              </a:rPr>
              <a:t> to increase the uptake of HIV prevention, care, and treatment services among transgender populations.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8"/>
            <a:ext cx="7674015" cy="51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7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5119" y="1"/>
            <a:ext cx="4710895" cy="6342926"/>
          </a:xfrm>
          <a:prstGeom prst="rect">
            <a:avLst/>
          </a:prstGeom>
          <a:solidFill>
            <a:srgbClr val="F3B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Acknowledgments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744" y="306729"/>
            <a:ext cx="4097438" cy="587023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Kritima Samitpol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Jiratchaya Kongkapan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Artsanee Chancham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Tidarat Amatsombat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Jeeranuch Rueannak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Pintusorn Getwongsa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Peevara, Srimanus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Krittaporn Termvanich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Jakkrit Uttayananon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Pravit Mingkwanrungruang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Reshmie Ramautarsing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Avery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Stephen Mills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Ravipa Vannakit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Praphan Phanuphak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Nittaya Phanuphak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7" y="3822772"/>
            <a:ext cx="732309" cy="66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1" y="2732554"/>
            <a:ext cx="2106623" cy="641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75" y="2689885"/>
            <a:ext cx="1083347" cy="684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67" y="2741136"/>
            <a:ext cx="1665967" cy="633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22" y="4032412"/>
            <a:ext cx="1052261" cy="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VENTION">
      <a:dk1>
        <a:srgbClr val="4A515B"/>
      </a:dk1>
      <a:lt1>
        <a:sysClr val="window" lastClr="FFFFFF"/>
      </a:lt1>
      <a:dk2>
        <a:srgbClr val="4A515B"/>
      </a:dk2>
      <a:lt2>
        <a:srgbClr val="E7E6E6"/>
      </a:lt2>
      <a:accent1>
        <a:srgbClr val="DE2C28"/>
      </a:accent1>
      <a:accent2>
        <a:srgbClr val="79CED6"/>
      </a:accent2>
      <a:accent3>
        <a:srgbClr val="757070"/>
      </a:accent3>
      <a:accent4>
        <a:srgbClr val="00B6D2"/>
      </a:accent4>
      <a:accent5>
        <a:srgbClr val="4A515B"/>
      </a:accent5>
      <a:accent6>
        <a:srgbClr val="F26522"/>
      </a:accent6>
      <a:hlink>
        <a:srgbClr val="F26522"/>
      </a:hlink>
      <a:folHlink>
        <a:srgbClr val="2FC1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313</Words>
  <Application>Microsoft Office PowerPoint</Application>
  <PresentationFormat>Widescreen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Wingdings</vt:lpstr>
      <vt:lpstr>Office Theme</vt:lpstr>
      <vt:lpstr>Transgender-Led Social Media Interventions Effectively Identify Transgender Women at Substantial Risk of HIV Acquisition and Successfully Link to HIV Prevention, Care, and Treatment Services</vt:lpstr>
      <vt:lpstr>Disclosure</vt:lpstr>
      <vt:lpstr>Background</vt:lpstr>
      <vt:lpstr>Method</vt:lpstr>
      <vt:lpstr>Friends of Tangerine</vt:lpstr>
      <vt:lpstr>Figure 1: HIV cascade performance among transgender women clients recruited by trans social media influencers</vt:lpstr>
      <vt:lpstr>Figure 2:   Characteristics of transgender women clients who were reached through trans-social media interventions</vt:lpstr>
      <vt:lpstr>Conclusion</vt:lpstr>
      <vt:lpstr>Acknowledgments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Rena J.</cp:lastModifiedBy>
  <cp:revision>48</cp:revision>
  <dcterms:created xsi:type="dcterms:W3CDTF">2019-03-11T14:42:13Z</dcterms:created>
  <dcterms:modified xsi:type="dcterms:W3CDTF">2019-07-24T03:32:54Z</dcterms:modified>
</cp:coreProperties>
</file>